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73" r:id="rId4"/>
    <p:sldId id="261" r:id="rId5"/>
    <p:sldId id="262" r:id="rId6"/>
    <p:sldId id="263" r:id="rId7"/>
    <p:sldId id="264" r:id="rId8"/>
    <p:sldId id="265" r:id="rId9"/>
    <p:sldId id="266" r:id="rId10"/>
    <p:sldId id="267" r:id="rId11"/>
    <p:sldId id="268" r:id="rId12"/>
    <p:sldId id="269" r:id="rId13"/>
    <p:sldId id="270" r:id="rId14"/>
    <p:sldId id="274"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7"/>
    <p:restoredTop sz="94649"/>
  </p:normalViewPr>
  <p:slideViewPr>
    <p:cSldViewPr snapToGrid="0" snapToObjects="1">
      <p:cViewPr varScale="1">
        <p:scale>
          <a:sx n="70" d="100"/>
          <a:sy n="70"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2A3D-9207-9447-8CD4-5BB05F417049}" type="datetimeFigureOut">
              <a:rPr lang="en-GB" smtClean="0"/>
              <a:t>24/02/2025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24/02/2025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24/02/2025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24/02/2025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24/02/2025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24/02/2025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C3978-0E96-AD4C-B8F8-7A7C46684866}" type="datetimeFigureOut">
              <a:rPr lang="en-GB" smtClean="0"/>
              <a:t>24/02/2025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F61C5-AFF0-3043-8C6B-1309DD76F0DD}" type="slidenum">
              <a:rPr lang="en-GB" smtClean="0"/>
              <a:t>‹#›</a:t>
            </a:fld>
            <a:endParaRPr lang="en-GB"/>
          </a:p>
        </p:txBody>
      </p:sp>
    </p:spTree>
    <p:extLst>
      <p:ext uri="{BB962C8B-B14F-4D97-AF65-F5344CB8AC3E}">
        <p14:creationId xmlns:p14="http://schemas.microsoft.com/office/powerpoint/2010/main" val="1347117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key-stage-2-tests-2019-english-grammar-punctuation-and-spelling-test-materials" TargetMode="External"/><Relationship Id="rId2" Type="http://schemas.openxmlformats.org/officeDocument/2006/relationships/hyperlink" Target="https://www.gov.uk/government/publications/key-stage-2-tests-2018-mathematics-test-materials"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key-stage-2-tests-2019-english-reading-test-material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overnment/publications/2019-scaled-scores-at-key-stage-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38D8917-BE09-4832-A811-C72A7BB0F84F}"/>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224696" y="1742689"/>
            <a:ext cx="2524125" cy="2612367"/>
          </a:xfrm>
          <a:prstGeom prst="rect">
            <a:avLst/>
          </a:prstGeom>
        </p:spPr>
      </p:pic>
      <p:sp>
        <p:nvSpPr>
          <p:cNvPr id="11" name="TextBox 10">
            <a:extLst>
              <a:ext uri="{FF2B5EF4-FFF2-40B4-BE49-F238E27FC236}">
                <a16:creationId xmlns:a16="http://schemas.microsoft.com/office/drawing/2014/main" id="{360C30A2-0A59-4D77-A203-4DADA799975C}"/>
              </a:ext>
            </a:extLst>
          </p:cNvPr>
          <p:cNvSpPr txBox="1"/>
          <p:nvPr/>
        </p:nvSpPr>
        <p:spPr>
          <a:xfrm>
            <a:off x="840753" y="417057"/>
            <a:ext cx="7292009" cy="707886"/>
          </a:xfrm>
          <a:prstGeom prst="rect">
            <a:avLst/>
          </a:prstGeom>
          <a:noFill/>
        </p:spPr>
        <p:txBody>
          <a:bodyPr wrap="square">
            <a:spAutoFit/>
          </a:bodyPr>
          <a:lstStyle/>
          <a:p>
            <a:pPr algn="ctr">
              <a:tabLst>
                <a:tab pos="2865755" algn="ctr"/>
                <a:tab pos="5731510" algn="r"/>
              </a:tabLst>
            </a:pPr>
            <a:r>
              <a:rPr lang="en-AU" sz="2000" b="1" dirty="0">
                <a:solidFill>
                  <a:srgbClr val="365F91"/>
                </a:solidFill>
                <a:effectLst/>
                <a:latin typeface="Century Gothic" panose="020B0502020202020204" pitchFamily="34" charset="0"/>
                <a:ea typeface="Times New Roman" panose="02020603050405020304" pitchFamily="18" charset="0"/>
              </a:rPr>
              <a:t>ST MICHAEL &amp; ALL ANGELS C. E. (FOUNDATION) PRIMARY AND PRE-SCHOOL</a:t>
            </a:r>
            <a:endParaRPr lang="en-GB" sz="1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95B35FDD-FFCC-48AB-978C-1E45CB2EAE3B}"/>
              </a:ext>
            </a:extLst>
          </p:cNvPr>
          <p:cNvSpPr txBox="1"/>
          <p:nvPr/>
        </p:nvSpPr>
        <p:spPr>
          <a:xfrm>
            <a:off x="183872" y="6074521"/>
            <a:ext cx="8776253" cy="369332"/>
          </a:xfrm>
          <a:prstGeom prst="rect">
            <a:avLst/>
          </a:prstGeom>
          <a:noFill/>
        </p:spPr>
        <p:txBody>
          <a:bodyPr wrap="square">
            <a:spAutoFit/>
          </a:bodyPr>
          <a:lstStyle/>
          <a:p>
            <a:pPr algn="ctr"/>
            <a:r>
              <a:rPr lang="en-AU" sz="1800" b="0" dirty="0">
                <a:solidFill>
                  <a:srgbClr val="365F91"/>
                </a:solidFill>
                <a:effectLst/>
                <a:latin typeface="Century Gothic" panose="020B0502020202020204" pitchFamily="34" charset="0"/>
                <a:ea typeface="Times New Roman" panose="02020603050405020304" pitchFamily="18" charset="0"/>
                <a:cs typeface="Aharoni" panose="02010803020104030203" pitchFamily="2" charset="-79"/>
              </a:rPr>
              <a:t>Respect. Resilience. Responsibility. Confidence. Co-operation. Compassion.</a:t>
            </a:r>
            <a:endParaRPr lang="en-GB" sz="1800" b="1"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37F89CD3-7EB9-44F3-AE13-8E7E93679575}"/>
              </a:ext>
            </a:extLst>
          </p:cNvPr>
          <p:cNvSpPr txBox="1"/>
          <p:nvPr/>
        </p:nvSpPr>
        <p:spPr>
          <a:xfrm>
            <a:off x="1412252" y="4713883"/>
            <a:ext cx="6149009" cy="769441"/>
          </a:xfrm>
          <a:prstGeom prst="rect">
            <a:avLst/>
          </a:prstGeom>
          <a:solidFill>
            <a:schemeClr val="accent1">
              <a:lumMod val="40000"/>
              <a:lumOff val="60000"/>
            </a:schemeClr>
          </a:solidFill>
          <a:ln>
            <a:solidFill>
              <a:schemeClr val="accent1">
                <a:lumMod val="50000"/>
              </a:schemeClr>
            </a:solidFill>
          </a:ln>
        </p:spPr>
        <p:txBody>
          <a:bodyPr wrap="square" rtlCol="0">
            <a:spAutoFit/>
          </a:bodyPr>
          <a:lstStyle/>
          <a:p>
            <a:pPr algn="ctr"/>
            <a:r>
              <a:rPr lang="en-US" sz="4400" dirty="0">
                <a:solidFill>
                  <a:schemeClr val="accent1">
                    <a:lumMod val="75000"/>
                  </a:schemeClr>
                </a:solidFill>
                <a:latin typeface="Century Gothic" panose="020B0502020202020204" pitchFamily="34" charset="0"/>
              </a:rPr>
              <a:t>SATs Meeting 2025</a:t>
            </a:r>
            <a:endParaRPr lang="en-GB" sz="4400" dirty="0">
              <a:solidFill>
                <a:schemeClr val="accent1">
                  <a:lumMod val="75000"/>
                </a:schemeClr>
              </a:solidFill>
              <a:latin typeface="Century Gothic" panose="020B0502020202020204" pitchFamily="34" charset="0"/>
            </a:endParaRPr>
          </a:p>
        </p:txBody>
      </p:sp>
    </p:spTree>
    <p:extLst>
      <p:ext uri="{BB962C8B-B14F-4D97-AF65-F5344CB8AC3E}">
        <p14:creationId xmlns:p14="http://schemas.microsoft.com/office/powerpoint/2010/main" val="9631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40904"/>
            <a:ext cx="9011478" cy="7009932"/>
          </a:xfrm>
          <a:prstGeom prst="rect">
            <a:avLst/>
          </a:prstGeom>
        </p:spPr>
        <p:txBody>
          <a:bodyPr wrap="square">
            <a:spAutoFit/>
          </a:bodyPr>
          <a:lstStyle/>
          <a:p>
            <a:pPr algn="ctr">
              <a:lnSpc>
                <a:spcPct val="150000"/>
              </a:lnSpc>
            </a:pPr>
            <a:r>
              <a:rPr lang="en-GB" sz="3200" b="1" dirty="0">
                <a:solidFill>
                  <a:schemeClr val="accent1">
                    <a:lumMod val="75000"/>
                  </a:schemeClr>
                </a:solidFill>
                <a:latin typeface="Century Gothic" panose="020B0502020202020204" pitchFamily="34" charset="0"/>
                <a:ea typeface="Arial" charset="0"/>
                <a:cs typeface="Arial" charset="0"/>
              </a:rPr>
              <a:t>The Maths Tests</a:t>
            </a:r>
            <a:endParaRPr lang="en-GB" b="1" dirty="0">
              <a:solidFill>
                <a:srgbClr val="002060"/>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There are three tests: one arithmetic paper and two reasoning papers. </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Papers 2 &amp; 3 (reasoning) last 40 minutes each and focus on problem solving, fluency and applying mathematical reasoning.</a:t>
            </a:r>
          </a:p>
          <a:p>
            <a:pPr marL="285750" indent="-285750">
              <a:lnSpc>
                <a:spcPct val="150000"/>
              </a:lnSpc>
              <a:buFont typeface="Arial" charset="0"/>
              <a:buChar char="•"/>
            </a:pPr>
            <a:r>
              <a:rPr lang="en-GB" b="1" dirty="0">
                <a:latin typeface="Century Gothic" panose="020B0502020202020204" pitchFamily="34" charset="0"/>
                <a:ea typeface="Arial" charset="0"/>
                <a:cs typeface="Arial" charset="0"/>
              </a:rPr>
              <a:t>Questions cover the following areas (called ‘content domains’): </a:t>
            </a:r>
            <a:br>
              <a:rPr lang="en-GB" b="1" dirty="0">
                <a:latin typeface="Century Gothic" panose="020B0502020202020204" pitchFamily="34" charset="0"/>
                <a:ea typeface="Arial" charset="0"/>
                <a:cs typeface="Arial" charset="0"/>
              </a:rPr>
            </a:br>
            <a:r>
              <a:rPr lang="en-GB" sz="1400" b="1" dirty="0">
                <a:latin typeface="Century Gothic" panose="020B0502020202020204" pitchFamily="34" charset="0"/>
                <a:ea typeface="Arial" charset="0"/>
                <a:cs typeface="Arial" charset="0"/>
              </a:rPr>
              <a:t>- Number and place value </a:t>
            </a:r>
            <a:br>
              <a:rPr lang="en-GB" sz="1400" b="1" dirty="0">
                <a:latin typeface="Century Gothic" panose="020B0502020202020204" pitchFamily="34" charset="0"/>
                <a:ea typeface="Arial" charset="0"/>
                <a:cs typeface="Arial" charset="0"/>
              </a:rPr>
            </a:br>
            <a:r>
              <a:rPr lang="en-GB" sz="1400" b="1" dirty="0">
                <a:latin typeface="Century Gothic" panose="020B0502020202020204" pitchFamily="34" charset="0"/>
                <a:ea typeface="Arial" charset="0"/>
                <a:cs typeface="Arial" charset="0"/>
              </a:rPr>
              <a:t>- </a:t>
            </a:r>
            <a:r>
              <a:rPr lang="en-US" sz="1400" b="1" dirty="0">
                <a:latin typeface="Century Gothic" panose="020B0502020202020204" pitchFamily="34" charset="0"/>
                <a:ea typeface="Arial" charset="0"/>
                <a:cs typeface="Arial" charset="0"/>
              </a:rPr>
              <a:t>Addition, subtraction, multiplication and division (calculations)</a:t>
            </a:r>
            <a:br>
              <a:rPr lang="en-GB" sz="1400" b="1" dirty="0">
                <a:latin typeface="Century Gothic" panose="020B0502020202020204" pitchFamily="34" charset="0"/>
                <a:ea typeface="Arial" charset="0"/>
                <a:cs typeface="Arial" charset="0"/>
              </a:rPr>
            </a:br>
            <a:r>
              <a:rPr lang="en-GB" sz="1400" b="1" dirty="0">
                <a:latin typeface="Century Gothic" panose="020B0502020202020204" pitchFamily="34" charset="0"/>
                <a:ea typeface="Arial" charset="0"/>
                <a:cs typeface="Arial" charset="0"/>
              </a:rPr>
              <a:t>- </a:t>
            </a:r>
            <a:r>
              <a:rPr lang="en-US" sz="1400" b="1" dirty="0">
                <a:latin typeface="Century Gothic" panose="020B0502020202020204" pitchFamily="34" charset="0"/>
                <a:ea typeface="Arial" charset="0"/>
                <a:cs typeface="Arial" charset="0"/>
              </a:rPr>
              <a:t>Geometry – properties of shapes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Geometry – position and direction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Statistics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Measurement</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Algebra</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Ratio and proportion</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Fractions, decimals and percentages.</a:t>
            </a:r>
          </a:p>
          <a:p>
            <a:pPr marL="285750" indent="-285750">
              <a:lnSpc>
                <a:spcPct val="150000"/>
              </a:lnSpc>
              <a:buFont typeface="Arial" charset="0"/>
              <a:buChar char="•"/>
            </a:pPr>
            <a:r>
              <a:rPr lang="en-GB" b="1" dirty="0">
                <a:latin typeface="Century Gothic" panose="020B0502020202020204" pitchFamily="34" charset="0"/>
                <a:ea typeface="Arial" charset="0"/>
                <a:cs typeface="Arial" charset="0"/>
              </a:rPr>
              <a:t>Questions </a:t>
            </a:r>
            <a:r>
              <a:rPr lang="en-US" b="1" dirty="0">
                <a:latin typeface="Century Gothic" panose="020B0502020202020204" pitchFamily="34" charset="0"/>
                <a:ea typeface="Arial" charset="0"/>
                <a:cs typeface="Arial" charset="0"/>
              </a:rPr>
              <a:t>will increase in difficulty as the paper progresses</a:t>
            </a:r>
            <a:endParaRPr lang="en-US" sz="1100" b="1" dirty="0">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97226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35" t="8824" r="8261" b="13190"/>
          <a:stretch/>
        </p:blipFill>
        <p:spPr>
          <a:xfrm>
            <a:off x="689113" y="583096"/>
            <a:ext cx="7699514" cy="536713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Tree>
    <p:extLst>
      <p:ext uri="{BB962C8B-B14F-4D97-AF65-F5344CB8AC3E}">
        <p14:creationId xmlns:p14="http://schemas.microsoft.com/office/powerpoint/2010/main" val="143186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974" y="650289"/>
            <a:ext cx="7994072" cy="5309146"/>
          </a:xfrm>
          <a:prstGeom prst="rect">
            <a:avLst/>
          </a:prstGeom>
        </p:spPr>
        <p:txBody>
          <a:bodyPr wrap="square">
            <a:spAutoFit/>
          </a:bodyPr>
          <a:lstStyle/>
          <a:p>
            <a:pPr algn="ctr"/>
            <a:r>
              <a:rPr lang="en-GB" sz="3200" b="1" dirty="0">
                <a:solidFill>
                  <a:schemeClr val="accent1">
                    <a:lumMod val="75000"/>
                  </a:schemeClr>
                </a:solidFill>
                <a:latin typeface="Century Gothic" panose="020B0502020202020204" pitchFamily="34" charset="0"/>
                <a:ea typeface="Arial" charset="0"/>
                <a:cs typeface="Arial" charset="0"/>
              </a:rPr>
              <a:t>Other Assessments </a:t>
            </a:r>
          </a:p>
          <a:p>
            <a:pPr algn="ctr"/>
            <a:endParaRPr lang="en-GB" sz="100" b="1" dirty="0">
              <a:solidFill>
                <a:srgbClr val="002060"/>
              </a:solidFill>
              <a:latin typeface="Century Gothic" panose="020B0502020202020204" pitchFamily="34" charset="0"/>
              <a:ea typeface="Arial" charset="0"/>
              <a:cs typeface="Arial" charset="0"/>
            </a:endParaRPr>
          </a:p>
          <a:p>
            <a:pPr algn="ctr"/>
            <a:endParaRPr lang="en-GB" b="1" dirty="0">
              <a:solidFill>
                <a:srgbClr val="002060"/>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There is no writing SATS test.</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Writing assessments will be formed from judgements made by the teacher, looking at evidence from writing collected over the course of the year. </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teacher will moderate their assessments with other professionals to make sure there is a consistent standard across the country.</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Final judgements will be reported to parents at the same time as the other assessment results.</a:t>
            </a:r>
            <a:br>
              <a:rPr lang="en-GB" b="1" dirty="0">
                <a:solidFill>
                  <a:srgbClr val="002060"/>
                </a:solidFill>
                <a:latin typeface="Century Gothic" panose="020B0502020202020204" pitchFamily="34" charset="0"/>
                <a:ea typeface="Arial" charset="0"/>
                <a:cs typeface="Arial" charset="0"/>
              </a:rPr>
            </a:br>
            <a:endParaRPr lang="en-GB" b="1" dirty="0">
              <a:solidFill>
                <a:srgbClr val="002060"/>
              </a:solidFill>
              <a:latin typeface="Century Gothic" panose="020B0502020202020204" pitchFamily="34" charset="0"/>
              <a:ea typeface="Arial" charset="0"/>
              <a:cs typeface="Arial" charset="0"/>
            </a:endParaRPr>
          </a:p>
          <a:p>
            <a:pPr marL="342900" indent="-342900">
              <a:buFont typeface="Arial" charset="0"/>
              <a:buChar char="•"/>
            </a:pPr>
            <a:endParaRPr lang="en-GB" b="1" dirty="0">
              <a:solidFill>
                <a:schemeClr val="accent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6387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270" y="681038"/>
            <a:ext cx="8680173" cy="5341975"/>
          </a:xfrm>
          <a:prstGeom prst="rect">
            <a:avLst/>
          </a:prstGeom>
        </p:spPr>
        <p:txBody>
          <a:bodyPr wrap="square">
            <a:spAutoFit/>
          </a:bodyPr>
          <a:lstStyle/>
          <a:p>
            <a:pPr algn="ctr"/>
            <a:r>
              <a:rPr lang="en-GB" sz="3200" b="1" dirty="0">
                <a:solidFill>
                  <a:schemeClr val="accent1">
                    <a:lumMod val="75000"/>
                  </a:schemeClr>
                </a:solidFill>
                <a:latin typeface="Century Gothic" panose="020B0502020202020204" pitchFamily="34" charset="0"/>
                <a:ea typeface="Arial" charset="0"/>
                <a:cs typeface="Arial" charset="0"/>
              </a:rPr>
              <a:t>How can I help my child?</a:t>
            </a:r>
          </a:p>
          <a:p>
            <a:pPr algn="ctr"/>
            <a:endParaRPr lang="en-GB" sz="600" b="1" dirty="0">
              <a:solidFill>
                <a:srgbClr val="002060"/>
              </a:solidFill>
              <a:latin typeface="Century Gothic" panose="020B0502020202020204" pitchFamily="34" charset="0"/>
              <a:ea typeface="Arial" charset="0"/>
              <a:cs typeface="Arial" charset="0"/>
            </a:endParaRPr>
          </a:p>
          <a:p>
            <a:pPr algn="ctr"/>
            <a:endParaRPr lang="en-GB" sz="700" b="1" dirty="0">
              <a:solidFill>
                <a:srgbClr val="002060"/>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Help children not to feel worried or pressured about SATS. All that is asked is that they try their best, but please reassure children that the SATS should not be causing anxiety. Do give lots of praise and encouragement!</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Help children with organising their homework (including spellings and mental arithmetic) and support their reading for pleasure activities.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Help them to have early nights and a healthy diet.</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Help your child to have the best possible attendance at school.</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Please speak to a member of staff if you have questions or concerns.</a:t>
            </a:r>
          </a:p>
          <a:p>
            <a:pPr marL="342900" indent="-342900">
              <a:lnSpc>
                <a:spcPct val="150000"/>
              </a:lnSpc>
              <a:buFont typeface="Arial" charset="0"/>
              <a:buChar char="•"/>
            </a:pPr>
            <a:endParaRPr lang="en-GB" b="1" dirty="0">
              <a:latin typeface="Century Gothic" panose="020B0502020202020204" pitchFamily="34" charset="0"/>
              <a:ea typeface="Arial" charset="0"/>
              <a:cs typeface="Arial" charset="0"/>
            </a:endParaRPr>
          </a:p>
          <a:p>
            <a:pPr marL="342900" indent="-342900">
              <a:lnSpc>
                <a:spcPct val="150000"/>
              </a:lnSpc>
              <a:buFont typeface="Arial" charset="0"/>
              <a:buChar char="•"/>
            </a:pPr>
            <a:endParaRPr lang="en-GB" b="1" dirty="0">
              <a:latin typeface="Century Gothic" panose="020B0502020202020204" pitchFamily="34" charset="0"/>
              <a:ea typeface="Arial" charset="0"/>
              <a:cs typeface="Arial" charset="0"/>
            </a:endParaRPr>
          </a:p>
          <a:p>
            <a:pPr algn="ctr">
              <a:lnSpc>
                <a:spcPct val="150000"/>
              </a:lnSpc>
            </a:pPr>
            <a:r>
              <a:rPr lang="en-GB" sz="2000" b="1" dirty="0">
                <a:latin typeface="Century Gothic" panose="020B0502020202020204" pitchFamily="34" charset="0"/>
                <a:ea typeface="Arial" charset="0"/>
                <a:cs typeface="Arial" charset="0"/>
              </a:rPr>
              <a:t>If your child is ill during the testing period, please inform school ASAP.</a:t>
            </a:r>
          </a:p>
        </p:txBody>
      </p:sp>
    </p:spTree>
    <p:extLst>
      <p:ext uri="{BB962C8B-B14F-4D97-AF65-F5344CB8AC3E}">
        <p14:creationId xmlns:p14="http://schemas.microsoft.com/office/powerpoint/2010/main" val="209670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1B9CBD-C59C-5977-D595-889B4F8D2464}"/>
              </a:ext>
            </a:extLst>
          </p:cNvPr>
          <p:cNvSpPr>
            <a:spLocks noGrp="1"/>
          </p:cNvSpPr>
          <p:nvPr>
            <p:ph idx="1"/>
          </p:nvPr>
        </p:nvSpPr>
        <p:spPr>
          <a:xfrm>
            <a:off x="628650" y="145143"/>
            <a:ext cx="7886700" cy="6031820"/>
          </a:xfrm>
        </p:spPr>
        <p:txBody>
          <a:bodyPr>
            <a:normAutofit/>
          </a:bodyPr>
          <a:lstStyle/>
          <a:p>
            <a:pPr marL="0" indent="0" algn="ctr">
              <a:buNone/>
            </a:pPr>
            <a:r>
              <a:rPr lang="en-GB" sz="4400" dirty="0">
                <a:solidFill>
                  <a:schemeClr val="accent5">
                    <a:lumMod val="50000"/>
                  </a:schemeClr>
                </a:solidFill>
              </a:rPr>
              <a:t>Revision and Support</a:t>
            </a:r>
          </a:p>
          <a:p>
            <a:pPr marL="0" indent="0" algn="ctr">
              <a:buNone/>
            </a:pPr>
            <a:endParaRPr lang="en-GB" sz="4400" b="1" dirty="0">
              <a:solidFill>
                <a:schemeClr val="accent5">
                  <a:lumMod val="50000"/>
                </a:schemeClr>
              </a:solidFill>
            </a:endParaRPr>
          </a:p>
          <a:p>
            <a:r>
              <a:rPr lang="en-GB" sz="3200" b="1" dirty="0">
                <a:latin typeface="Century Gothic" panose="020B0502020202020204" pitchFamily="34" charset="0"/>
              </a:rPr>
              <a:t>Practise SATs Papers</a:t>
            </a:r>
          </a:p>
          <a:p>
            <a:r>
              <a:rPr lang="en-GB" sz="3200" b="1" dirty="0">
                <a:latin typeface="Century Gothic" panose="020B0502020202020204" pitchFamily="34" charset="0"/>
              </a:rPr>
              <a:t>CPG Books</a:t>
            </a:r>
          </a:p>
          <a:p>
            <a:r>
              <a:rPr lang="en-GB" sz="3200" b="1" dirty="0">
                <a:latin typeface="Century Gothic" panose="020B0502020202020204" pitchFamily="34" charset="0"/>
              </a:rPr>
              <a:t>TT Rockstars</a:t>
            </a:r>
          </a:p>
          <a:p>
            <a:r>
              <a:rPr lang="en-GB" sz="3200" b="1" dirty="0">
                <a:latin typeface="Century Gothic" panose="020B0502020202020204" pitchFamily="34" charset="0"/>
              </a:rPr>
              <a:t>Spelling Shed</a:t>
            </a:r>
          </a:p>
          <a:p>
            <a:r>
              <a:rPr lang="en-GB" sz="3200" b="1" dirty="0">
                <a:latin typeface="Century Gothic" panose="020B0502020202020204" pitchFamily="34" charset="0"/>
              </a:rPr>
              <a:t>Reading Regularly </a:t>
            </a:r>
          </a:p>
          <a:p>
            <a:endParaRPr lang="en-GB" dirty="0"/>
          </a:p>
        </p:txBody>
      </p:sp>
      <p:pic>
        <p:nvPicPr>
          <p:cNvPr id="4" name="Picture 3">
            <a:extLst>
              <a:ext uri="{FF2B5EF4-FFF2-40B4-BE49-F238E27FC236}">
                <a16:creationId xmlns:a16="http://schemas.microsoft.com/office/drawing/2014/main" id="{B93D9D1F-687A-4612-7D15-70C52662E21D}"/>
              </a:ext>
            </a:extLst>
          </p:cNvPr>
          <p:cNvPicPr>
            <a:picLocks noChangeAspect="1"/>
          </p:cNvPicPr>
          <p:nvPr/>
        </p:nvPicPr>
        <p:blipFill>
          <a:blip r:embed="rId2"/>
          <a:stretch>
            <a:fillRect/>
          </a:stretch>
        </p:blipFill>
        <p:spPr>
          <a:xfrm>
            <a:off x="5437786" y="4449379"/>
            <a:ext cx="3333353" cy="2263478"/>
          </a:xfrm>
          <a:prstGeom prst="rect">
            <a:avLst/>
          </a:prstGeom>
        </p:spPr>
      </p:pic>
    </p:spTree>
    <p:extLst>
      <p:ext uri="{BB962C8B-B14F-4D97-AF65-F5344CB8AC3E}">
        <p14:creationId xmlns:p14="http://schemas.microsoft.com/office/powerpoint/2010/main" val="3054375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629"/>
          <a:stretch/>
        </p:blipFill>
        <p:spPr>
          <a:xfrm>
            <a:off x="1795274" y="1308125"/>
            <a:ext cx="5713890" cy="4241760"/>
          </a:xfrm>
          <a:prstGeom prst="rect">
            <a:avLst/>
          </a:prstGeom>
        </p:spPr>
      </p:pic>
    </p:spTree>
    <p:extLst>
      <p:ext uri="{BB962C8B-B14F-4D97-AF65-F5344CB8AC3E}">
        <p14:creationId xmlns:p14="http://schemas.microsoft.com/office/powerpoint/2010/main" val="3259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2050" name="Picture 2">
            <a:extLst>
              <a:ext uri="{FF2B5EF4-FFF2-40B4-BE49-F238E27FC236}">
                <a16:creationId xmlns:a16="http://schemas.microsoft.com/office/drawing/2014/main" id="{3D389B10-422E-41BE-BC7C-DC8114C864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337" y="1904999"/>
            <a:ext cx="5212126" cy="291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7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3039"/>
            <a:ext cx="9144000" cy="4832092"/>
          </a:xfrm>
          <a:prstGeom prst="rect">
            <a:avLst/>
          </a:prstGeom>
        </p:spPr>
        <p:txBody>
          <a:bodyPr wrap="square">
            <a:spAutoFit/>
          </a:bodyPr>
          <a:lstStyle/>
          <a:p>
            <a:pPr algn="ctr"/>
            <a:r>
              <a:rPr lang="en-GB" sz="3200" b="1" dirty="0">
                <a:solidFill>
                  <a:schemeClr val="accent1">
                    <a:lumMod val="75000"/>
                  </a:schemeClr>
                </a:solidFill>
                <a:latin typeface="Century Gothic" panose="020B0502020202020204" pitchFamily="34" charset="0"/>
                <a:ea typeface="Arial" charset="0"/>
                <a:cs typeface="Arial" charset="0"/>
              </a:rPr>
              <a:t>What are the SATs tests?</a:t>
            </a:r>
            <a:br>
              <a:rPr lang="en-GB" sz="4000" b="1" dirty="0">
                <a:solidFill>
                  <a:schemeClr val="accent1">
                    <a:lumMod val="75000"/>
                  </a:schemeClr>
                </a:solidFill>
                <a:latin typeface="Century Gothic" panose="020B0502020202020204" pitchFamily="34" charset="0"/>
                <a:ea typeface="Arial" charset="0"/>
                <a:cs typeface="Arial" charset="0"/>
              </a:rPr>
            </a:br>
            <a:endParaRPr lang="en-GB" sz="2000" b="1" dirty="0">
              <a:solidFill>
                <a:schemeClr val="accent1">
                  <a:lumMod val="75000"/>
                </a:schemeClr>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sz="2000" b="1" dirty="0">
                <a:latin typeface="Century Gothic" panose="020B0502020202020204" pitchFamily="34" charset="0"/>
                <a:ea typeface="Arial" charset="0"/>
                <a:cs typeface="Arial" charset="0"/>
              </a:rPr>
              <a:t>The end of KS2 assessments are sometimes informally referred to as ‘SATS’.</a:t>
            </a:r>
          </a:p>
          <a:p>
            <a:pPr marL="342900" indent="-342900">
              <a:lnSpc>
                <a:spcPct val="150000"/>
              </a:lnSpc>
              <a:buFont typeface="Arial" charset="0"/>
              <a:buChar char="•"/>
            </a:pPr>
            <a:r>
              <a:rPr lang="en-GB" sz="2000" b="1" dirty="0">
                <a:latin typeface="Century Gothic" panose="020B0502020202020204" pitchFamily="34" charset="0"/>
                <a:ea typeface="Arial" charset="0"/>
                <a:cs typeface="Arial" charset="0"/>
              </a:rPr>
              <a:t>SATS week across the country begins on Monday 12th May.</a:t>
            </a:r>
          </a:p>
          <a:p>
            <a:pPr marL="342900" indent="-342900">
              <a:lnSpc>
                <a:spcPct val="150000"/>
              </a:lnSpc>
              <a:buFont typeface="Arial" charset="0"/>
              <a:buChar char="•"/>
            </a:pPr>
            <a:r>
              <a:rPr lang="en-GB" sz="2000" b="1" dirty="0">
                <a:latin typeface="Century Gothic" panose="020B0502020202020204" pitchFamily="34" charset="0"/>
                <a:ea typeface="Arial" charset="0"/>
                <a:cs typeface="Arial" charset="0"/>
              </a:rPr>
              <a:t>Pupils will complete test papers in some of the areas that have to be assessed. Other areas, like writing, are assessed using evidence collected by the teacher over a longer period of time.</a:t>
            </a:r>
          </a:p>
          <a:p>
            <a:br>
              <a:rPr lang="en-GB" sz="1600" b="1" dirty="0">
                <a:solidFill>
                  <a:srgbClr val="7030A0"/>
                </a:solidFill>
                <a:latin typeface="Century Gothic" panose="020B0502020202020204" pitchFamily="34" charset="0"/>
                <a:ea typeface="Arial" charset="0"/>
                <a:cs typeface="Arial" charset="0"/>
              </a:rPr>
            </a:br>
            <a:br>
              <a:rPr lang="en-GB" sz="1600" b="1" dirty="0">
                <a:solidFill>
                  <a:srgbClr val="7030A0"/>
                </a:solidFill>
                <a:latin typeface="Century Gothic" panose="020B0502020202020204" pitchFamily="34" charset="0"/>
                <a:ea typeface="Arial" charset="0"/>
                <a:cs typeface="Arial" charset="0"/>
              </a:rPr>
            </a:br>
            <a:endParaRPr lang="en-GB" sz="4400" b="1" dirty="0">
              <a:solidFill>
                <a:schemeClr val="accent1">
                  <a:lumMod val="50000"/>
                </a:schemeClr>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412795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DE2213-3514-4E0B-B2D9-AE1D28BDB607}"/>
              </a:ext>
            </a:extLst>
          </p:cNvPr>
          <p:cNvSpPr txBox="1"/>
          <p:nvPr/>
        </p:nvSpPr>
        <p:spPr>
          <a:xfrm>
            <a:off x="1736034" y="304800"/>
            <a:ext cx="5910470" cy="584775"/>
          </a:xfrm>
          <a:prstGeom prst="rect">
            <a:avLst/>
          </a:prstGeom>
          <a:noFill/>
        </p:spPr>
        <p:txBody>
          <a:bodyPr wrap="square" rtlCol="0">
            <a:spAutoFit/>
          </a:bodyPr>
          <a:lstStyle/>
          <a:p>
            <a:r>
              <a:rPr lang="en-US" sz="3200" b="1" dirty="0">
                <a:solidFill>
                  <a:schemeClr val="accent1">
                    <a:lumMod val="75000"/>
                  </a:schemeClr>
                </a:solidFill>
                <a:latin typeface="Century Gothic" panose="020B0502020202020204" pitchFamily="34" charset="0"/>
              </a:rPr>
              <a:t>When are they taking place?</a:t>
            </a:r>
            <a:endParaRPr lang="en-GB" sz="3200" b="1" dirty="0">
              <a:solidFill>
                <a:schemeClr val="accent1">
                  <a:lumMod val="75000"/>
                </a:schemeClr>
              </a:solidFill>
              <a:latin typeface="Century Gothic" panose="020B0502020202020204" pitchFamily="34" charset="0"/>
            </a:endParaRPr>
          </a:p>
        </p:txBody>
      </p:sp>
      <p:pic>
        <p:nvPicPr>
          <p:cNvPr id="3" name="Picture 2">
            <a:extLst>
              <a:ext uri="{FF2B5EF4-FFF2-40B4-BE49-F238E27FC236}">
                <a16:creationId xmlns:a16="http://schemas.microsoft.com/office/drawing/2014/main" id="{2504D941-A69B-3E9D-B9D7-6F303535A77C}"/>
              </a:ext>
            </a:extLst>
          </p:cNvPr>
          <p:cNvPicPr>
            <a:picLocks noChangeAspect="1"/>
          </p:cNvPicPr>
          <p:nvPr/>
        </p:nvPicPr>
        <p:blipFill>
          <a:blip r:embed="rId2"/>
          <a:stretch>
            <a:fillRect/>
          </a:stretch>
        </p:blipFill>
        <p:spPr>
          <a:xfrm>
            <a:off x="928064" y="1582500"/>
            <a:ext cx="7287871" cy="3494467"/>
          </a:xfrm>
          <a:prstGeom prst="rect">
            <a:avLst/>
          </a:prstGeom>
        </p:spPr>
      </p:pic>
    </p:spTree>
    <p:extLst>
      <p:ext uri="{BB962C8B-B14F-4D97-AF65-F5344CB8AC3E}">
        <p14:creationId xmlns:p14="http://schemas.microsoft.com/office/powerpoint/2010/main" val="338886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7" y="0"/>
            <a:ext cx="8984974" cy="4747775"/>
          </a:xfrm>
          <a:prstGeom prst="rect">
            <a:avLst/>
          </a:prstGeom>
        </p:spPr>
        <p:txBody>
          <a:bodyPr wrap="square">
            <a:spAutoFit/>
          </a:bodyPr>
          <a:lstStyle/>
          <a:p>
            <a:pPr algn="ctr"/>
            <a:r>
              <a:rPr lang="en-GB" sz="2800" b="1" dirty="0">
                <a:solidFill>
                  <a:schemeClr val="accent1">
                    <a:lumMod val="75000"/>
                  </a:schemeClr>
                </a:solidFill>
                <a:latin typeface="Century Gothic" panose="020B0502020202020204" pitchFamily="34" charset="0"/>
                <a:ea typeface="Arial" charset="0"/>
                <a:cs typeface="Arial" charset="0"/>
              </a:rPr>
              <a:t>How do the tests take place?</a:t>
            </a:r>
            <a:br>
              <a:rPr lang="en-GB" sz="3600" b="1" u="sng" dirty="0">
                <a:solidFill>
                  <a:schemeClr val="accent1">
                    <a:lumMod val="75000"/>
                  </a:schemeClr>
                </a:solidFill>
                <a:latin typeface="Century Gothic" panose="020B0502020202020204" pitchFamily="34" charset="0"/>
                <a:ea typeface="Arial" charset="0"/>
                <a:cs typeface="Arial" charset="0"/>
              </a:rPr>
            </a:br>
            <a:endParaRPr lang="en-GB" sz="2000" b="1" u="sng" dirty="0">
              <a:solidFill>
                <a:schemeClr val="accent1">
                  <a:lumMod val="75000"/>
                </a:schemeClr>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tests all take place in normal school time, under test conditions.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Pupils will not be allowed to talk to each other during the tests.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completed papers are sent away to be marked externally. </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Results are returned to school in July.</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tests vary in length but last no longer than 60 minutes:</a:t>
            </a:r>
            <a:br>
              <a:rPr lang="en-GB" b="1" dirty="0">
                <a:latin typeface="Century Gothic" panose="020B0502020202020204" pitchFamily="34" charset="0"/>
                <a:ea typeface="Arial" charset="0"/>
                <a:cs typeface="Arial" charset="0"/>
              </a:rPr>
            </a:br>
            <a:r>
              <a:rPr lang="en-GB" sz="1600" b="1" dirty="0">
                <a:latin typeface="Century Gothic" panose="020B0502020202020204" pitchFamily="34" charset="0"/>
                <a:ea typeface="Arial" charset="0"/>
                <a:cs typeface="Arial" charset="0"/>
              </a:rPr>
              <a:t>- Reading: 60 minutes</a:t>
            </a:r>
            <a:br>
              <a:rPr lang="en-GB" sz="1600" b="1" dirty="0">
                <a:latin typeface="Century Gothic" panose="020B0502020202020204" pitchFamily="34" charset="0"/>
                <a:ea typeface="Arial" charset="0"/>
                <a:cs typeface="Arial" charset="0"/>
              </a:rPr>
            </a:br>
            <a:r>
              <a:rPr lang="en-GB" sz="1600" b="1" dirty="0">
                <a:latin typeface="Century Gothic" panose="020B0502020202020204" pitchFamily="34" charset="0"/>
                <a:ea typeface="Arial" charset="0"/>
                <a:cs typeface="Arial" charset="0"/>
              </a:rPr>
              <a:t>- Grammar, Punctuation &amp; Vocabulary</a:t>
            </a:r>
            <a:r>
              <a:rPr lang="en-US" sz="1600" b="1" dirty="0">
                <a:latin typeface="Century Gothic" panose="020B0502020202020204" pitchFamily="34" charset="0"/>
                <a:ea typeface="Arial" charset="0"/>
                <a:cs typeface="Arial" charset="0"/>
              </a:rPr>
              <a:t>: </a:t>
            </a:r>
            <a:r>
              <a:rPr lang="en-GB" sz="1600" b="1" dirty="0">
                <a:latin typeface="Century Gothic" panose="020B0502020202020204" pitchFamily="34" charset="0"/>
                <a:ea typeface="Arial" charset="0"/>
                <a:cs typeface="Arial" charset="0"/>
              </a:rPr>
              <a:t>45 minutes</a:t>
            </a:r>
            <a:br>
              <a:rPr lang="en-GB" sz="1600" b="1" dirty="0">
                <a:latin typeface="Century Gothic" panose="020B0502020202020204" pitchFamily="34" charset="0"/>
                <a:ea typeface="Arial" charset="0"/>
                <a:cs typeface="Arial" charset="0"/>
              </a:rPr>
            </a:br>
            <a:r>
              <a:rPr lang="en-GB" sz="1600" b="1" dirty="0">
                <a:latin typeface="Century Gothic" panose="020B0502020202020204" pitchFamily="34" charset="0"/>
                <a:ea typeface="Arial" charset="0"/>
                <a:cs typeface="Arial" charset="0"/>
              </a:rPr>
              <a:t>- Spelling</a:t>
            </a:r>
            <a:r>
              <a:rPr lang="en-US" sz="1600" b="1" dirty="0">
                <a:latin typeface="Century Gothic" panose="020B0502020202020204" pitchFamily="34" charset="0"/>
                <a:ea typeface="Arial" charset="0"/>
                <a:cs typeface="Arial" charset="0"/>
              </a:rPr>
              <a:t>: </a:t>
            </a:r>
            <a:r>
              <a:rPr lang="en-GB" sz="1600" b="1" dirty="0">
                <a:latin typeface="Century Gothic" panose="020B0502020202020204" pitchFamily="34" charset="0"/>
                <a:ea typeface="Arial" charset="0"/>
                <a:cs typeface="Arial" charset="0"/>
              </a:rPr>
              <a:t>15 minutes</a:t>
            </a:r>
            <a:br>
              <a:rPr lang="en-GB" sz="1600" b="1" dirty="0">
                <a:latin typeface="Century Gothic" panose="020B0502020202020204" pitchFamily="34" charset="0"/>
                <a:ea typeface="Arial" charset="0"/>
                <a:cs typeface="Arial" charset="0"/>
              </a:rPr>
            </a:br>
            <a:r>
              <a:rPr lang="en-GB" sz="1600" b="1" dirty="0">
                <a:latin typeface="Century Gothic" panose="020B0502020202020204" pitchFamily="34" charset="0"/>
                <a:ea typeface="Arial" charset="0"/>
                <a:cs typeface="Arial" charset="0"/>
              </a:rPr>
              <a:t>- Arithmetic</a:t>
            </a:r>
            <a:r>
              <a:rPr lang="en-US" sz="1600" b="1" dirty="0">
                <a:latin typeface="Century Gothic" panose="020B0502020202020204" pitchFamily="34" charset="0"/>
                <a:ea typeface="Arial" charset="0"/>
                <a:cs typeface="Arial" charset="0"/>
              </a:rPr>
              <a:t>: </a:t>
            </a:r>
            <a:r>
              <a:rPr lang="en-GB" sz="1600" b="1" dirty="0">
                <a:latin typeface="Century Gothic" panose="020B0502020202020204" pitchFamily="34" charset="0"/>
                <a:ea typeface="Arial" charset="0"/>
                <a:cs typeface="Arial" charset="0"/>
              </a:rPr>
              <a:t>30 minutes</a:t>
            </a:r>
            <a:br>
              <a:rPr lang="en-GB" sz="1600" b="1" dirty="0">
                <a:latin typeface="Century Gothic" panose="020B0502020202020204" pitchFamily="34" charset="0"/>
                <a:ea typeface="Arial" charset="0"/>
                <a:cs typeface="Arial" charset="0"/>
              </a:rPr>
            </a:br>
            <a:r>
              <a:rPr lang="en-GB" sz="1600" b="1" dirty="0">
                <a:latin typeface="Century Gothic" panose="020B0502020202020204" pitchFamily="34" charset="0"/>
                <a:ea typeface="Arial" charset="0"/>
                <a:cs typeface="Arial" charset="0"/>
              </a:rPr>
              <a:t>- Mathematical Reasoning</a:t>
            </a:r>
            <a:r>
              <a:rPr lang="en-US" sz="1600" b="1" dirty="0">
                <a:latin typeface="Century Gothic" panose="020B0502020202020204" pitchFamily="34" charset="0"/>
                <a:ea typeface="Arial" charset="0"/>
                <a:cs typeface="Arial" charset="0"/>
              </a:rPr>
              <a:t>: </a:t>
            </a:r>
            <a:r>
              <a:rPr lang="en-GB" sz="1600" b="1" dirty="0">
                <a:latin typeface="Century Gothic" panose="020B0502020202020204" pitchFamily="34" charset="0"/>
                <a:ea typeface="Arial" charset="0"/>
                <a:cs typeface="Arial" charset="0"/>
              </a:rPr>
              <a:t>2 papers of 40 minutes each</a:t>
            </a:r>
            <a:r>
              <a:rPr lang="en-GB" b="1" dirty="0">
                <a:latin typeface="Century Gothic" panose="020B0502020202020204" pitchFamily="34" charset="0"/>
                <a:ea typeface="Arial" charset="0"/>
                <a:cs typeface="Arial" charset="0"/>
              </a:rPr>
              <a:t>.</a:t>
            </a:r>
          </a:p>
        </p:txBody>
      </p:sp>
      <p:sp>
        <p:nvSpPr>
          <p:cNvPr id="9" name="TextBox 8">
            <a:extLst>
              <a:ext uri="{FF2B5EF4-FFF2-40B4-BE49-F238E27FC236}">
                <a16:creationId xmlns:a16="http://schemas.microsoft.com/office/drawing/2014/main" id="{35C2800C-D9BD-4830-B3F3-7B04FFAF1101}"/>
              </a:ext>
            </a:extLst>
          </p:cNvPr>
          <p:cNvSpPr txBox="1"/>
          <p:nvPr/>
        </p:nvSpPr>
        <p:spPr>
          <a:xfrm>
            <a:off x="271669" y="4860455"/>
            <a:ext cx="8713303" cy="2031325"/>
          </a:xfrm>
          <a:prstGeom prst="rect">
            <a:avLst/>
          </a:prstGeom>
          <a:noFill/>
        </p:spPr>
        <p:txBody>
          <a:bodyPr wrap="square">
            <a:spAutoFit/>
          </a:bodyPr>
          <a:lstStyle/>
          <a:p>
            <a:r>
              <a:rPr lang="en-GB" dirty="0">
                <a:hlinkClick r:id="rId2"/>
              </a:rPr>
              <a:t>https://www.gov.uk/government/publications/key-stage-2-tests-2018-mathematics-test-materials</a:t>
            </a:r>
            <a:endParaRPr lang="en-GB" dirty="0"/>
          </a:p>
          <a:p>
            <a:r>
              <a:rPr lang="en-GB" dirty="0">
                <a:hlinkClick r:id="rId3"/>
              </a:rPr>
              <a:t>https://www.gov.uk/government/publications/key-stage-2-tests-2019-english-grammar-punctuation-and-spelling-test-materials</a:t>
            </a:r>
            <a:endParaRPr lang="en-GB" dirty="0"/>
          </a:p>
          <a:p>
            <a:r>
              <a:rPr lang="en-GB" dirty="0">
                <a:hlinkClick r:id="rId4"/>
              </a:rPr>
              <a:t>https://www.gov.uk/government/publications/key-stage-2-tests-2019-english-reading-test-materials</a:t>
            </a:r>
            <a:r>
              <a:rPr lang="en-GB" dirty="0"/>
              <a:t> </a:t>
            </a:r>
          </a:p>
          <a:p>
            <a:endParaRPr lang="en-GB" dirty="0"/>
          </a:p>
        </p:txBody>
      </p:sp>
    </p:spTree>
    <p:extLst>
      <p:ext uri="{BB962C8B-B14F-4D97-AF65-F5344CB8AC3E}">
        <p14:creationId xmlns:p14="http://schemas.microsoft.com/office/powerpoint/2010/main" val="88714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774" y="240804"/>
            <a:ext cx="8852452" cy="5878532"/>
          </a:xfrm>
          <a:prstGeom prst="rect">
            <a:avLst/>
          </a:prstGeom>
        </p:spPr>
        <p:txBody>
          <a:bodyPr wrap="square">
            <a:spAutoFit/>
          </a:bodyPr>
          <a:lstStyle/>
          <a:p>
            <a:pPr algn="ctr"/>
            <a:r>
              <a:rPr lang="en-GB" sz="2400" b="1" dirty="0">
                <a:solidFill>
                  <a:schemeClr val="accent1">
                    <a:lumMod val="75000"/>
                  </a:schemeClr>
                </a:solidFill>
                <a:latin typeface="Century Gothic" panose="020B0502020202020204" pitchFamily="34" charset="0"/>
                <a:ea typeface="Arial" charset="0"/>
                <a:cs typeface="Arial" charset="0"/>
              </a:rPr>
              <a:t>How are the tests graded?</a:t>
            </a:r>
            <a:br>
              <a:rPr lang="en-GB" sz="2400" b="1" dirty="0">
                <a:solidFill>
                  <a:srgbClr val="FF0000"/>
                </a:solidFill>
                <a:latin typeface="Century Gothic" panose="020B0502020202020204" pitchFamily="34" charset="0"/>
                <a:ea typeface="Arial" charset="0"/>
                <a:cs typeface="Arial" charset="0"/>
              </a:rPr>
            </a:br>
            <a:endParaRPr lang="en-GB" sz="1600" b="1" dirty="0">
              <a:solidFill>
                <a:srgbClr val="002060"/>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rPr>
              <a:t>The marked tests will provide the following information:</a:t>
            </a:r>
            <a:br>
              <a:rPr lang="en-GB" sz="1600" b="1" dirty="0">
                <a:latin typeface="Century Gothic" panose="020B0502020202020204" pitchFamily="34" charset="0"/>
                <a:ea typeface="Arial" charset="0"/>
                <a:cs typeface="Arial" charset="0"/>
              </a:rPr>
            </a:br>
            <a:r>
              <a:rPr lang="en-GB" sz="1200" b="1" dirty="0">
                <a:latin typeface="Century Gothic" panose="020B0502020202020204" pitchFamily="34" charset="0"/>
                <a:ea typeface="Arial" charset="0"/>
                <a:cs typeface="Arial" charset="0"/>
              </a:rPr>
              <a:t>- A raw score (i.e. number of marks)</a:t>
            </a:r>
            <a:br>
              <a:rPr lang="en-GB" sz="1200" b="1" dirty="0">
                <a:latin typeface="Century Gothic" panose="020B0502020202020204" pitchFamily="34" charset="0"/>
                <a:ea typeface="Arial" charset="0"/>
                <a:cs typeface="Arial" charset="0"/>
              </a:rPr>
            </a:br>
            <a:r>
              <a:rPr lang="en-GB" sz="1200" b="1" dirty="0">
                <a:latin typeface="Century Gothic" panose="020B0502020202020204" pitchFamily="34" charset="0"/>
                <a:ea typeface="Arial" charset="0"/>
                <a:cs typeface="Arial" charset="0"/>
              </a:rPr>
              <a:t>- A scaled score (see below)</a:t>
            </a:r>
            <a:br>
              <a:rPr lang="en-GB" sz="1200" b="1" dirty="0">
                <a:latin typeface="Century Gothic" panose="020B0502020202020204" pitchFamily="34" charset="0"/>
                <a:ea typeface="Arial" charset="0"/>
                <a:cs typeface="Arial" charset="0"/>
              </a:rPr>
            </a:br>
            <a:r>
              <a:rPr lang="en-GB" sz="1200" b="1" dirty="0">
                <a:latin typeface="Century Gothic" panose="020B0502020202020204" pitchFamily="34" charset="0"/>
                <a:ea typeface="Arial" charset="0"/>
                <a:cs typeface="Arial" charset="0"/>
              </a:rPr>
              <a:t>- An indication of whether the national standard has been met.</a:t>
            </a: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rPr>
              <a:t>In scaled scores, a score of 100 represents the national standard. The lowest is 80 and the highest is 120.</a:t>
            </a: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rPr>
              <a:t>After each test is marked, it will be converted into a scaled score and that will show whether a pupil is working at the national standard, or above or below it.</a:t>
            </a: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rPr>
              <a:t>A pupil will need to achieve a scaled score of 100 to show that they have met the national standard on the test.</a:t>
            </a: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rPr>
              <a:t>There are not separate tests for higher attaining pupils, but they would expect a scaled score of 110+ which would indicate the pupil is working above the expected standard.</a:t>
            </a:r>
          </a:p>
          <a:p>
            <a:pPr marL="342900" indent="-342900">
              <a:lnSpc>
                <a:spcPct val="150000"/>
              </a:lnSpc>
              <a:buFont typeface="Arial" charset="0"/>
              <a:buChar char="•"/>
            </a:pPr>
            <a:r>
              <a:rPr lang="en-GB" sz="1600" b="1" dirty="0">
                <a:latin typeface="Century Gothic" panose="020B0502020202020204" pitchFamily="34" charset="0"/>
                <a:ea typeface="Arial" charset="0"/>
                <a:cs typeface="Arial" charset="0"/>
                <a:hlinkClick r:id="rId2"/>
              </a:rPr>
              <a:t>https://www.gov.uk/government/publications/2019-scaled-scores-at-key-stage-2</a:t>
            </a:r>
            <a:r>
              <a:rPr lang="en-GB" sz="1600" b="1" dirty="0">
                <a:latin typeface="Century Gothic" panose="020B0502020202020204" pitchFamily="34" charset="0"/>
                <a:ea typeface="Arial" charset="0"/>
                <a:cs typeface="Arial" charset="0"/>
              </a:rPr>
              <a:t> </a:t>
            </a:r>
          </a:p>
          <a:p>
            <a:pPr marL="342900" indent="-342900">
              <a:buFont typeface="Arial" charset="0"/>
              <a:buChar char="•"/>
            </a:pPr>
            <a:endParaRPr lang="en-GB" sz="1600" b="1" dirty="0">
              <a:solidFill>
                <a:srgbClr val="002060"/>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30478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044" y="100288"/>
            <a:ext cx="9051234" cy="6781600"/>
          </a:xfrm>
          <a:prstGeom prst="rect">
            <a:avLst/>
          </a:prstGeom>
        </p:spPr>
        <p:txBody>
          <a:bodyPr wrap="square">
            <a:spAutoFit/>
          </a:bodyPr>
          <a:lstStyle/>
          <a:p>
            <a:pPr algn="ctr"/>
            <a:r>
              <a:rPr lang="en-GB" sz="3200" b="1" dirty="0">
                <a:solidFill>
                  <a:schemeClr val="accent1">
                    <a:lumMod val="75000"/>
                  </a:schemeClr>
                </a:solidFill>
                <a:latin typeface="Century Gothic" panose="020B0502020202020204" pitchFamily="34" charset="0"/>
                <a:ea typeface="Arial" charset="0"/>
                <a:cs typeface="Arial" charset="0"/>
              </a:rPr>
              <a:t>The Reading Test</a:t>
            </a:r>
            <a:endParaRPr lang="en-GB" b="1" dirty="0">
              <a:solidFill>
                <a:schemeClr val="accent1">
                  <a:lumMod val="75000"/>
                </a:schemeClr>
              </a:solidFill>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test assesses whether pupils’ comprehension of age appropriate texts meets the national standard. There will be numerous questions on inference, vocabulary and authorial choice.</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Pupils will have 60 minutes to complete the test, including reading the texts and writing the answers.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test will have three different texts to read, drawing on fiction, non-fiction or poetry.</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Questions are focused around the following areas (called ‘content domains’): </a:t>
            </a:r>
            <a:br>
              <a:rPr lang="en-GB" b="1" dirty="0">
                <a:latin typeface="Century Gothic" panose="020B0502020202020204" pitchFamily="34" charset="0"/>
                <a:ea typeface="Arial" charset="0"/>
                <a:cs typeface="Arial" charset="0"/>
              </a:rPr>
            </a:br>
            <a:r>
              <a:rPr lang="en-US" sz="1100" b="1" dirty="0">
                <a:effectLst/>
                <a:latin typeface="Century Gothic" panose="020B0502020202020204" pitchFamily="34" charset="0"/>
                <a:ea typeface="Arial" charset="0"/>
                <a:cs typeface="Arial" charset="0"/>
              </a:rPr>
              <a:t>- </a:t>
            </a:r>
            <a:r>
              <a:rPr lang="en-US" sz="1200" b="1" dirty="0">
                <a:effectLst/>
                <a:latin typeface="Century Gothic" panose="020B0502020202020204" pitchFamily="34" charset="0"/>
                <a:ea typeface="Arial" charset="0"/>
                <a:cs typeface="Arial" charset="0"/>
              </a:rPr>
              <a:t>give/explain the meaning of words in context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retrieve and record information/identify key details from fiction and non-fiction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summarise main ideas from more than one paragraph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make inferences from the text/explain and justify inferences with evidence from the text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predict what might happen from details stated and implied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identify/explain how information/narrative content is related and contributes to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meaning as a whole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identify/explain how meaning is enhanced through choice of words and phrases </a:t>
            </a:r>
            <a:br>
              <a:rPr lang="en-US" sz="1200" b="1" dirty="0">
                <a:effectLst/>
                <a:latin typeface="Century Gothic" panose="020B0502020202020204" pitchFamily="34" charset="0"/>
                <a:ea typeface="Arial" charset="0"/>
                <a:cs typeface="Arial" charset="0"/>
              </a:rPr>
            </a:br>
            <a:r>
              <a:rPr lang="en-US" sz="1200" b="1" dirty="0">
                <a:effectLst/>
                <a:latin typeface="Century Gothic" panose="020B0502020202020204" pitchFamily="34" charset="0"/>
                <a:ea typeface="Arial" charset="0"/>
                <a:cs typeface="Arial" charset="0"/>
              </a:rPr>
              <a:t>- make comparisons within the text </a:t>
            </a:r>
          </a:p>
        </p:txBody>
      </p:sp>
    </p:spTree>
    <p:extLst>
      <p:ext uri="{BB962C8B-B14F-4D97-AF65-F5344CB8AC3E}">
        <p14:creationId xmlns:p14="http://schemas.microsoft.com/office/powerpoint/2010/main" val="78298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096" t="8729" r="6094" b="13855"/>
          <a:stretch/>
        </p:blipFill>
        <p:spPr>
          <a:xfrm>
            <a:off x="694531" y="636105"/>
            <a:ext cx="7754938" cy="530087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Tree>
    <p:extLst>
      <p:ext uri="{BB962C8B-B14F-4D97-AF65-F5344CB8AC3E}">
        <p14:creationId xmlns:p14="http://schemas.microsoft.com/office/powerpoint/2010/main" val="1916975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343"/>
            <a:ext cx="9144000" cy="6821804"/>
          </a:xfrm>
          <a:prstGeom prst="rect">
            <a:avLst/>
          </a:prstGeom>
        </p:spPr>
        <p:txBody>
          <a:bodyPr wrap="square">
            <a:spAutoFit/>
          </a:bodyPr>
          <a:lstStyle/>
          <a:p>
            <a:pPr algn="ctr"/>
            <a:r>
              <a:rPr lang="en-GB" sz="3200" b="1" dirty="0">
                <a:solidFill>
                  <a:schemeClr val="accent1">
                    <a:lumMod val="75000"/>
                  </a:schemeClr>
                </a:solidFill>
                <a:latin typeface="Century Gothic" panose="020B0502020202020204" pitchFamily="34" charset="0"/>
                <a:ea typeface="Arial" charset="0"/>
                <a:cs typeface="Arial" charset="0"/>
              </a:rPr>
              <a:t>The GPS Tests</a:t>
            </a:r>
          </a:p>
          <a:p>
            <a:pPr algn="ctr"/>
            <a:endParaRPr lang="en-GB" b="1" dirty="0">
              <a:latin typeface="Century Gothic" panose="020B0502020202020204" pitchFamily="34" charset="0"/>
              <a:ea typeface="Arial" charset="0"/>
              <a:cs typeface="Arial" charset="0"/>
            </a:endParaRP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There are two tests: a short spelling test and a longer paper testing grammar, punctuation and vocabulary. </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spelling test lasts approximately 15 minutes and pupils will need to spell words in context by filling in the gaps in sentences.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The grammar, punctuation and vocabulary test lasts for 45 minutes.</a:t>
            </a:r>
          </a:p>
          <a:p>
            <a:pPr marL="342900" indent="-342900">
              <a:lnSpc>
                <a:spcPct val="150000"/>
              </a:lnSpc>
              <a:buFont typeface="Arial" charset="0"/>
              <a:buChar char="•"/>
            </a:pPr>
            <a:r>
              <a:rPr lang="en-GB" b="1" dirty="0">
                <a:latin typeface="Century Gothic" panose="020B0502020202020204" pitchFamily="34" charset="0"/>
                <a:ea typeface="Arial" charset="0"/>
                <a:cs typeface="Arial" charset="0"/>
              </a:rPr>
              <a:t>Pupils need a good working knowledge of technical vocabulary used to describe grammatical terms and punctuation marks.</a:t>
            </a:r>
          </a:p>
          <a:p>
            <a:pPr marL="285750" indent="-285750">
              <a:lnSpc>
                <a:spcPct val="150000"/>
              </a:lnSpc>
              <a:buFont typeface="Arial" charset="0"/>
              <a:buChar char="•"/>
            </a:pPr>
            <a:r>
              <a:rPr lang="en-GB" b="1" dirty="0">
                <a:latin typeface="Century Gothic" panose="020B0502020202020204" pitchFamily="34" charset="0"/>
                <a:ea typeface="Arial" charset="0"/>
                <a:cs typeface="Arial" charset="0"/>
              </a:rPr>
              <a:t>Questions in the grammar test are focused around the following areas (called ‘content domains’): </a:t>
            </a:r>
            <a:br>
              <a:rPr lang="en-GB"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Grammatical terms/word classes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Functions of sentences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Combining words, phrases and clauses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Verb forms, tenses and consistency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Punctuation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Vocabulary </a:t>
            </a:r>
            <a:br>
              <a:rPr lang="en-US" sz="1400" b="1" dirty="0">
                <a:latin typeface="Century Gothic" panose="020B0502020202020204" pitchFamily="34" charset="0"/>
                <a:ea typeface="Arial" charset="0"/>
                <a:cs typeface="Arial" charset="0"/>
              </a:rPr>
            </a:br>
            <a:r>
              <a:rPr lang="en-US" sz="1400" b="1" dirty="0">
                <a:latin typeface="Century Gothic" panose="020B0502020202020204" pitchFamily="34" charset="0"/>
                <a:ea typeface="Arial" charset="0"/>
                <a:cs typeface="Arial" charset="0"/>
              </a:rPr>
              <a:t>- Standard English and formality </a:t>
            </a:r>
          </a:p>
        </p:txBody>
      </p:sp>
    </p:spTree>
    <p:extLst>
      <p:ext uri="{BB962C8B-B14F-4D97-AF65-F5344CB8AC3E}">
        <p14:creationId xmlns:p14="http://schemas.microsoft.com/office/powerpoint/2010/main" val="205036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522" t="9109" r="10454" b="13455"/>
          <a:stretch/>
        </p:blipFill>
        <p:spPr>
          <a:xfrm>
            <a:off x="689113" y="636104"/>
            <a:ext cx="7513984" cy="530087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Tree>
    <p:extLst>
      <p:ext uri="{BB962C8B-B14F-4D97-AF65-F5344CB8AC3E}">
        <p14:creationId xmlns:p14="http://schemas.microsoft.com/office/powerpoint/2010/main" val="19251479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5762</TotalTime>
  <Words>1128</Words>
  <Application>Microsoft Office PowerPoint</Application>
  <PresentationFormat>On-screen Show (4:3)</PresentationFormat>
  <Paragraphs>72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Century Gothic</vt:lpstr>
      <vt:lpstr>Chelsea Market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Louis Barker</cp:lastModifiedBy>
  <cp:revision>23</cp:revision>
  <dcterms:created xsi:type="dcterms:W3CDTF">2018-02-15T21:58:36Z</dcterms:created>
  <dcterms:modified xsi:type="dcterms:W3CDTF">2025-02-24T17:01:17Z</dcterms:modified>
</cp:coreProperties>
</file>